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1" r:id="rId6"/>
    <p:sldId id="262" r:id="rId7"/>
    <p:sldId id="263" r:id="rId8"/>
    <p:sldId id="264" r:id="rId9"/>
    <p:sldId id="278" r:id="rId10"/>
    <p:sldId id="265" r:id="rId11"/>
    <p:sldId id="273" r:id="rId12"/>
    <p:sldId id="270" r:id="rId13"/>
    <p:sldId id="277" r:id="rId14"/>
    <p:sldId id="269" r:id="rId15"/>
    <p:sldId id="271" r:id="rId16"/>
    <p:sldId id="266" r:id="rId17"/>
    <p:sldId id="275" r:id="rId18"/>
    <p:sldId id="267" r:id="rId19"/>
    <p:sldId id="274" r:id="rId20"/>
    <p:sldId id="280" r:id="rId21"/>
    <p:sldId id="25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0406D0-7CFA-F4FF-123F-441AA100537D}" v="3" dt="2020-07-01T22:11:50.907"/>
    <p1510:client id="{2A2EDC49-F4FD-A003-C90D-4AC9F1BF1E68}" v="82" dt="2020-07-01T02:06:41.853"/>
    <p1510:client id="{334AFB9E-BE41-B876-DFF3-77A733FAB00B}" v="366" dt="2020-07-01T01:51:40.308"/>
    <p1510:client id="{54264FA9-E07A-75D4-A588-3A74EFFEF00A}" v="4" dt="2020-07-01T17:34:19.846"/>
    <p1510:client id="{6DF12EFF-F889-4CC7-7106-E0EB2E9064C5}" v="130" dt="2020-07-01T16:44:41.180"/>
    <p1510:client id="{7F6C92E2-D537-A092-57D2-75836A244B3B}" v="326" dt="2020-07-01T04:34:51.344"/>
    <p1510:client id="{8374EB86-B910-BD22-626E-7EBD814BEC64}" v="120" dt="2020-07-01T02:54:43.766"/>
    <p1510:client id="{962AF8B4-9618-D716-5029-E2055559D08A}" v="39" dt="2020-07-06T02:52:23.457"/>
    <p1510:client id="{DF5D8D9C-6262-D398-E057-0EC06192AF41}" v="216" dt="2020-07-01T01:06:15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8" autoAdjust="0"/>
  </p:normalViewPr>
  <p:slideViewPr>
    <p:cSldViewPr snapToGrid="0">
      <p:cViewPr>
        <p:scale>
          <a:sx n="100" d="100"/>
          <a:sy n="100" d="100"/>
        </p:scale>
        <p:origin x="58" y="-1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ZA" dirty="0"/>
            <a:t>Network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dirty="0"/>
            <a:t>Satellite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dirty="0"/>
            <a:t>Link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u="none" strike="noStrike" cap="none" baseline="0" noProof="0" dirty="0"/>
            <a:t>Multiple Predictions several times</a:t>
          </a:r>
          <a:r>
            <a:rPr lang="en-US" b="0" i="0" u="none" strike="noStrike" cap="none" baseline="0" noProof="0" dirty="0">
              <a:latin typeface="Gill Sans MT" panose="020B0502020104020203"/>
            </a:rPr>
            <a:t> /</a:t>
          </a:r>
          <a:r>
            <a:rPr lang="en-US" b="0" i="0" u="none" strike="noStrike" cap="none" baseline="0" noProof="0" dirty="0"/>
            <a:t> the same Algorithm</a:t>
          </a:r>
          <a:endParaRPr lang="en-US" b="0" i="0" u="none" strike="noStrike" cap="none" baseline="0" noProof="0" dirty="0">
            <a:solidFill>
              <a:srgbClr val="010000"/>
            </a:solidFill>
            <a:latin typeface="Gill Sans MT"/>
          </a:endParaRP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Gill Sans MT" panose="020B0502020104020203"/>
            </a:rPr>
            <a:t>Multiple</a:t>
          </a:r>
          <a:r>
            <a:rPr lang="en-US" dirty="0"/>
            <a:t> Machine Learning Algorithm</a:t>
          </a:r>
          <a:r>
            <a:rPr lang="en-US" dirty="0">
              <a:latin typeface="Gill Sans MT" panose="020B0502020104020203"/>
            </a:rPr>
            <a:t> (SVM, Decision Tree, Random Forest)</a:t>
          </a:r>
          <a:endParaRPr lang="en-US" dirty="0"/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>
              <a:latin typeface="Gill Sans MT" panose="020B0502020104020203"/>
            </a:rPr>
            <a:t>Ensemble Model</a:t>
          </a:r>
          <a:endParaRPr lang="en-US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600" kern="1200" dirty="0"/>
            <a:t>Network</a:t>
          </a:r>
          <a:endParaRPr lang="en-US" sz="3600" kern="1200" dirty="0"/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Satellite</a:t>
          </a:r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Link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cap="none" baseline="0" noProof="0" dirty="0"/>
            <a:t>Multiple Predictions several times</a:t>
          </a:r>
          <a:r>
            <a:rPr lang="en-US" sz="2000" b="0" i="0" u="none" strike="noStrike" kern="1200" cap="none" baseline="0" noProof="0" dirty="0">
              <a:latin typeface="Gill Sans MT" panose="020B0502020104020203"/>
            </a:rPr>
            <a:t> /</a:t>
          </a:r>
          <a:r>
            <a:rPr lang="en-US" sz="2000" b="0" i="0" u="none" strike="noStrike" kern="1200" cap="none" baseline="0" noProof="0" dirty="0"/>
            <a:t> the same Algorithm</a:t>
          </a:r>
          <a:endParaRPr lang="en-US" sz="2000" b="0" i="0" u="none" strike="noStrike" kern="1200" cap="none" baseline="0" noProof="0" dirty="0">
            <a:solidFill>
              <a:srgbClr val="010000"/>
            </a:solidFill>
            <a:latin typeface="Gill Sans MT"/>
          </a:endParaRP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ill Sans MT" panose="020B0502020104020203"/>
            </a:rPr>
            <a:t>Multiple</a:t>
          </a:r>
          <a:r>
            <a:rPr lang="en-US" sz="2000" kern="1200" dirty="0"/>
            <a:t> Machine Learning Algorithm</a:t>
          </a:r>
          <a:r>
            <a:rPr lang="en-US" sz="2000" kern="1200" dirty="0">
              <a:latin typeface="Gill Sans MT" panose="020B0502020104020203"/>
            </a:rPr>
            <a:t> (SVM, Decision Tree, Random Forest)</a:t>
          </a:r>
          <a:endParaRPr lang="en-US" sz="2000" kern="1200" dirty="0"/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ill Sans MT" panose="020B0502020104020203"/>
            </a:rPr>
            <a:t>Ensemble Model</a:t>
          </a:r>
          <a:endParaRPr lang="en-US" sz="2000" kern="1200" dirty="0"/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7/5/2020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6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8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00698"/>
            <a:ext cx="10993549" cy="1475013"/>
          </a:xfrm>
        </p:spPr>
        <p:txBody>
          <a:bodyPr>
            <a:normAutofit/>
          </a:bodyPr>
          <a:lstStyle/>
          <a:p>
            <a:r>
              <a:rPr lang="en-US" sz="3300" b="1">
                <a:solidFill>
                  <a:schemeClr val="bg1"/>
                </a:solidFill>
              </a:rPr>
              <a:t>NO2 Prediction by using Machine Learning Regression Analyses in Google EE</a:t>
            </a:r>
            <a:endParaRPr lang="en-US" sz="33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777637"/>
            <a:ext cx="10993546" cy="47609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Anna </a:t>
            </a:r>
            <a:r>
              <a:rPr lang="en-US" sz="2000" b="1" dirty="0" err="1">
                <a:solidFill>
                  <a:schemeClr val="bg1"/>
                </a:solidFill>
                <a:ea typeface="+mn-lt"/>
                <a:cs typeface="+mn-lt"/>
              </a:rPr>
              <a:t>Pavlenko</a:t>
            </a:r>
            <a:r>
              <a:rPr lang="en-US" sz="2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000" b="1" dirty="0">
                <a:solidFill>
                  <a:schemeClr val="bg1"/>
                </a:solidFill>
              </a:rPr>
              <a:t>          July 1, 2020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600">
              <a:solidFill>
                <a:schemeClr val="bg1"/>
              </a:solidFill>
            </a:endParaRPr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961" r="-1" b="14869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NO2  Prediction 2018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55C0DFF-1C39-4681-8AA9-F2C55BD6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65" y="1855427"/>
            <a:ext cx="9045693" cy="50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1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9" y="536995"/>
            <a:ext cx="10993549" cy="810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  <a:t>Model accuracy: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6" name="Picture 6" descr="A picture containing water&#10;&#10;Description automatically generated">
            <a:extLst>
              <a:ext uri="{FF2B5EF4-FFF2-40B4-BE49-F238E27FC236}">
                <a16:creationId xmlns:a16="http://schemas.microsoft.com/office/drawing/2014/main" id="{008FA18A-AE2B-4703-B852-6630D15C0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281" y="1360987"/>
            <a:ext cx="11634567" cy="5417962"/>
          </a:xfrm>
        </p:spPr>
      </p:pic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167CF-B391-4E8D-BF99-6A593E03E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5" y="4506350"/>
            <a:ext cx="4942935" cy="21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6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9" y="536995"/>
            <a:ext cx="10993549" cy="810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  <a:t>Prediction 2018 - 2015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B91F3CD-6068-472A-84C3-0B23AC569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147" y="1245968"/>
            <a:ext cx="10928344" cy="5604869"/>
          </a:xfrm>
        </p:spPr>
      </p:pic>
    </p:spTree>
    <p:extLst>
      <p:ext uri="{BB962C8B-B14F-4D97-AF65-F5344CB8AC3E}">
        <p14:creationId xmlns:p14="http://schemas.microsoft.com/office/powerpoint/2010/main" val="203276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96429"/>
            <a:ext cx="10993549" cy="8105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  <a:t>Random Forest REGRESSION:</a:t>
            </a:r>
            <a:b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</a:br>
            <a:r>
              <a:rPr lang="en-US" sz="3600" dirty="0">
                <a:solidFill>
                  <a:schemeClr val="tx1"/>
                </a:solidFill>
              </a:rPr>
              <a:t>   Ii.   across time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4" descr="A picture containing circuit&#10;&#10;Description automatically generated">
            <a:extLst>
              <a:ext uri="{FF2B5EF4-FFF2-40B4-BE49-F238E27FC236}">
                <a16:creationId xmlns:a16="http://schemas.microsoft.com/office/drawing/2014/main" id="{8D1ECC47-B1C5-47C9-A38A-C92457565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90" y="1906317"/>
            <a:ext cx="5633365" cy="31962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E3F29D-8F56-4C69-A861-C9CF5A7D88C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5508C-4D66-4AD3-BDAA-F0F8399DAC35}"/>
              </a:ext>
            </a:extLst>
          </p:cNvPr>
          <p:cNvSpPr txBox="1"/>
          <p:nvPr/>
        </p:nvSpPr>
        <p:spPr>
          <a:xfrm>
            <a:off x="6012781" y="1815098"/>
            <a:ext cx="5871411" cy="35098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NO2 PREDICTIONS for 2014 - 2018 years: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//</a:t>
            </a:r>
            <a:r>
              <a:rPr lang="en-US" b="1">
                <a:ea typeface="+mn-lt"/>
                <a:cs typeface="+mn-lt"/>
              </a:rPr>
              <a:t> Landsat 2018: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var predict_2018 = landsat8_2018.select(bands).classify(predictor_all_data);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var predict_2017 = landsat8_2017.select(bands).classify(predictor_all_data);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var predict_2016 = landsat8_2016.select(bands).classify(predictor_all_data);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var predict_2015 = landsat8_2015.select(bands).classify(predictor_all_data);</a:t>
            </a:r>
            <a:endParaRPr lang="en-US"/>
          </a:p>
          <a:p>
            <a:r>
              <a:rPr lang="en-US">
                <a:ea typeface="+mn-lt"/>
                <a:cs typeface="+mn-lt"/>
              </a:rPr>
              <a:t>var predict_2014 = landsat8_2014.select(bands).classify(predictor_all_data);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3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9" y="536995"/>
            <a:ext cx="10993549" cy="810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/>
                </a:solidFill>
                <a:ea typeface="+mj-lt"/>
                <a:cs typeface="+mj-lt"/>
              </a:rPr>
              <a:t>Prediction over time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4BD743E-C1C1-41D5-ABFD-81FE4E81A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864" y="1346611"/>
            <a:ext cx="11368270" cy="5331697"/>
          </a:xfrm>
        </p:spPr>
      </p:pic>
    </p:spTree>
    <p:extLst>
      <p:ext uri="{BB962C8B-B14F-4D97-AF65-F5344CB8AC3E}">
        <p14:creationId xmlns:p14="http://schemas.microsoft.com/office/powerpoint/2010/main" val="262496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7DDCCDD2-11BA-4D58-B086-5837AB9AB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57" y="1114320"/>
            <a:ext cx="7942157" cy="511039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FFAAC-852E-4C80-BD02-16286E64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749" y="1232067"/>
            <a:ext cx="3081576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Time series </a:t>
            </a:r>
            <a:br>
              <a:rPr lang="en-US" sz="3600" b="1" dirty="0"/>
            </a:br>
            <a:r>
              <a:rPr lang="en-US" sz="3600" b="1" dirty="0">
                <a:solidFill>
                  <a:srgbClr val="FFFFFF"/>
                </a:solidFill>
              </a:rPr>
              <a:t>2018 – 2014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/>
            </a:br>
            <a:r>
              <a:rPr lang="en-US" sz="2000" dirty="0">
                <a:solidFill>
                  <a:srgbClr val="FFFFFF"/>
                </a:solidFill>
              </a:rPr>
              <a:t>specific power plants locations</a:t>
            </a:r>
          </a:p>
        </p:txBody>
      </p:sp>
    </p:spTree>
    <p:extLst>
      <p:ext uri="{BB962C8B-B14F-4D97-AF65-F5344CB8AC3E}">
        <p14:creationId xmlns:p14="http://schemas.microsoft.com/office/powerpoint/2010/main" val="1279887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9" y="536995"/>
            <a:ext cx="10993549" cy="810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/>
                </a:solidFill>
                <a:ea typeface="+mj-lt"/>
                <a:cs typeface="+mj-lt"/>
              </a:rPr>
              <a:t>Prediction - Power plants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A8F0CB-8119-477C-8753-49338A17F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17" y="1360987"/>
            <a:ext cx="11716828" cy="5159169"/>
          </a:xfrm>
        </p:spPr>
      </p:pic>
    </p:spTree>
    <p:extLst>
      <p:ext uri="{BB962C8B-B14F-4D97-AF65-F5344CB8AC3E}">
        <p14:creationId xmlns:p14="http://schemas.microsoft.com/office/powerpoint/2010/main" val="193520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9" y="536995"/>
            <a:ext cx="10993549" cy="810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/>
                </a:solidFill>
                <a:ea typeface="+mj-lt"/>
                <a:cs typeface="+mj-lt"/>
              </a:rPr>
              <a:t>Prediction - Power plants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CA8F0CB-8119-477C-8753-49338A17F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717" y="1360987"/>
            <a:ext cx="11716828" cy="5159169"/>
          </a:xfrm>
        </p:spPr>
      </p:pic>
    </p:spTree>
    <p:extLst>
      <p:ext uri="{BB962C8B-B14F-4D97-AF65-F5344CB8AC3E}">
        <p14:creationId xmlns:p14="http://schemas.microsoft.com/office/powerpoint/2010/main" val="2669479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Development: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pavlenkoanna@gmail.com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91224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Tech Requirements:  CONNECTION TO INTERNET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187836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993FA084-E6B0-44CA-810E-369923EB830C}"/>
              </a:ext>
            </a:extLst>
          </p:cNvPr>
          <p:cNvSpPr txBox="1">
            <a:spLocks/>
          </p:cNvSpPr>
          <p:nvPr/>
        </p:nvSpPr>
        <p:spPr>
          <a:xfrm>
            <a:off x="3380539" y="590886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Google Earth Engine: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BEED2-9BC4-4E09-82A3-01894C00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845930"/>
            <a:ext cx="3409783" cy="1013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Nitrogen Dioxide (NO2) air pollution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FDF20A-73BF-487B-8810-B41E3578F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" y="3851889"/>
            <a:ext cx="3409782" cy="2436408"/>
          </a:xfrm>
        </p:spPr>
        <p:txBody>
          <a:bodyPr>
            <a:normAutofit/>
          </a:bodyPr>
          <a:lstStyle/>
          <a:p>
            <a:pPr marL="305435" indent="-305435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TROPOMI instrument:</a:t>
            </a:r>
          </a:p>
          <a:p>
            <a:pPr marL="305435" indent="-305435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October 13, 2017</a:t>
            </a:r>
            <a:endParaRPr lang="en-US" dirty="0">
              <a:solidFill>
                <a:schemeClr val="bg1"/>
              </a:solidFill>
            </a:endParaRPr>
          </a:p>
          <a:p>
            <a:pPr marL="305435" indent="-305435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High spectral  resolution:  (7x3.5 km2)</a:t>
            </a:r>
            <a:endParaRPr lang="en-US" dirty="0">
              <a:solidFill>
                <a:schemeClr val="bg1"/>
              </a:solidFill>
            </a:endParaRPr>
          </a:p>
          <a:p>
            <a:pPr marL="305435" indent="-305435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4" descr="A picture containing transport, airplane, sitting, computer&#10;&#10;Description automatically generated">
            <a:extLst>
              <a:ext uri="{FF2B5EF4-FFF2-40B4-BE49-F238E27FC236}">
                <a16:creationId xmlns:a16="http://schemas.microsoft.com/office/drawing/2014/main" id="{BE178D78-2DAB-483E-BE8B-3339945A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400" y="939113"/>
            <a:ext cx="7098364" cy="5115422"/>
          </a:xfrm>
          <a:prstGeom prst="rect">
            <a:avLst/>
          </a:prstGeom>
        </p:spPr>
      </p:pic>
      <p:pic>
        <p:nvPicPr>
          <p:cNvPr id="5" name="Picture 5" descr="A star filled sky&#10;&#10;Description automatically generated">
            <a:extLst>
              <a:ext uri="{FF2B5EF4-FFF2-40B4-BE49-F238E27FC236}">
                <a16:creationId xmlns:a16="http://schemas.microsoft.com/office/drawing/2014/main" id="{943F40CD-DD77-4627-83EB-02180CC0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40" y="1971789"/>
            <a:ext cx="3059501" cy="196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8105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Study Area:  Los Angeles, US</a:t>
            </a:r>
          </a:p>
        </p:txBody>
      </p:sp>
      <p:pic>
        <p:nvPicPr>
          <p:cNvPr id="12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D47A952-F2F8-479D-BFB7-1E47740D4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1712304"/>
            <a:ext cx="8729971" cy="4666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6ECE45-3F42-46E6-B9A3-950E5687ED8D}"/>
              </a:ext>
            </a:extLst>
          </p:cNvPr>
          <p:cNvSpPr txBox="1"/>
          <p:nvPr/>
        </p:nvSpPr>
        <p:spPr>
          <a:xfrm>
            <a:off x="9842740" y="1532626"/>
            <a:ext cx="27432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ea typeface="+mn-lt"/>
                <a:cs typeface="+mn-lt"/>
              </a:rPr>
              <a:t>Data:</a:t>
            </a:r>
          </a:p>
          <a:p>
            <a:endParaRPr lang="en-US" sz="2800" dirty="0"/>
          </a:p>
          <a:p>
            <a:r>
              <a:rPr lang="en-US" sz="2800" dirty="0">
                <a:ea typeface="+mn-lt"/>
                <a:cs typeface="+mn-lt"/>
              </a:rPr>
              <a:t>Sentinel-5P</a:t>
            </a:r>
            <a:endParaRPr lang="en-US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TROPOMI</a:t>
            </a:r>
            <a:endParaRPr lang="en-US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2018 – now</a:t>
            </a:r>
            <a:endParaRPr lang="en-US" dirty="0">
              <a:ea typeface="+mn-lt"/>
              <a:cs typeface="+mn-lt"/>
            </a:endParaRPr>
          </a:p>
          <a:p>
            <a:endParaRPr lang="en-US" sz="2800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Landsat 4-8</a:t>
            </a:r>
            <a:endParaRPr lang="en-US" dirty="0"/>
          </a:p>
          <a:p>
            <a:r>
              <a:rPr lang="en-US" sz="2800" dirty="0">
                <a:ea typeface="+mn-lt"/>
                <a:cs typeface="+mn-lt"/>
              </a:rPr>
              <a:t>1978 - now</a:t>
            </a:r>
            <a:endParaRPr lang="en-US" dirty="0"/>
          </a:p>
          <a:p>
            <a:endParaRPr lang="en-US" sz="28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28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FF61E-4BA9-4C8B-AD03-05E9B2A40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66425F-5B9E-47A4-9DDB-F86B87375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14407"/>
            <a:ext cx="750779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B2C234-3205-489A-B3B2-261B8FFE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46" y="545878"/>
            <a:ext cx="8277412" cy="6295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FBF30-F131-4A93-889C-3D1E3AB6243A}"/>
              </a:ext>
            </a:extLst>
          </p:cNvPr>
          <p:cNvSpPr txBox="1"/>
          <p:nvPr/>
        </p:nvSpPr>
        <p:spPr>
          <a:xfrm>
            <a:off x="8873921" y="909790"/>
            <a:ext cx="31856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85952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8105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>
                <a:solidFill>
                  <a:schemeClr val="accent1"/>
                </a:solidFill>
              </a:rPr>
              <a:t>Regression workFlow:</a:t>
            </a:r>
            <a:r>
              <a:rPr lang="en-US" sz="3600">
                <a:solidFill>
                  <a:srgbClr val="FFFFFF"/>
                </a:solidFill>
                <a:ea typeface="+mj-lt"/>
                <a:cs typeface="+mj-lt"/>
              </a:rPr>
              <a:t>WorkflowWorkflow</a:t>
            </a:r>
            <a:r>
              <a:rPr lang="en-US" sz="3600" dirty="0">
                <a:ea typeface="+mj-lt"/>
                <a:cs typeface="+mj-lt"/>
              </a:rPr>
              <a:t> 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B130E-134D-4A65-9C23-A4417004D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59128"/>
            <a:ext cx="11069720" cy="4199671"/>
          </a:xfrm>
        </p:spPr>
        <p:txBody>
          <a:bodyPr>
            <a:normAutofit fontScale="92500"/>
          </a:bodyPr>
          <a:lstStyle/>
          <a:p>
            <a:pPr marL="305435" indent="-305435"/>
            <a:r>
              <a:rPr lang="en-US" sz="3600">
                <a:ea typeface="+mn-lt"/>
                <a:cs typeface="+mn-lt"/>
              </a:rPr>
              <a:t>var </a:t>
            </a:r>
            <a:r>
              <a:rPr lang="en-US" sz="3600" b="1">
                <a:ea typeface="+mn-lt"/>
                <a:cs typeface="+mn-lt"/>
              </a:rPr>
              <a:t>training</a:t>
            </a:r>
            <a:r>
              <a:rPr lang="en-US" sz="3600">
                <a:ea typeface="+mn-lt"/>
                <a:cs typeface="+mn-lt"/>
              </a:rPr>
              <a:t> = image.sample(region, scale)</a:t>
            </a:r>
            <a:endParaRPr lang="en-US" sz="3600"/>
          </a:p>
          <a:p>
            <a:pPr marL="305435" indent="-305435"/>
            <a:r>
              <a:rPr lang="en-US" sz="3600">
                <a:ea typeface="+mn-lt"/>
                <a:cs typeface="+mn-lt"/>
              </a:rPr>
              <a:t>var </a:t>
            </a:r>
            <a:r>
              <a:rPr lang="en-US" sz="3600" b="1">
                <a:ea typeface="+mn-lt"/>
                <a:cs typeface="+mn-lt"/>
              </a:rPr>
              <a:t>classifier</a:t>
            </a:r>
            <a:r>
              <a:rPr lang="en-US" sz="3600">
                <a:ea typeface="+mn-lt"/>
                <a:cs typeface="+mn-lt"/>
              </a:rPr>
              <a:t> = ee.Classifier.randomForest().train(training)</a:t>
            </a:r>
            <a:endParaRPr lang="en-US" sz="3600"/>
          </a:p>
          <a:p>
            <a:pPr marL="305435" indent="-305435"/>
            <a:r>
              <a:rPr lang="en-US" sz="3600">
                <a:ea typeface="+mn-lt"/>
                <a:cs typeface="+mn-lt"/>
              </a:rPr>
              <a:t>var </a:t>
            </a:r>
            <a:r>
              <a:rPr lang="en-US" sz="3600" b="1">
                <a:ea typeface="+mn-lt"/>
                <a:cs typeface="+mn-lt"/>
              </a:rPr>
              <a:t>result</a:t>
            </a:r>
            <a:r>
              <a:rPr lang="en-US" sz="3600">
                <a:ea typeface="+mn-lt"/>
                <a:cs typeface="+mn-lt"/>
              </a:rPr>
              <a:t> = image.classify(classifier)</a:t>
            </a:r>
            <a:endParaRPr lang="en-US" sz="3600"/>
          </a:p>
          <a:p>
            <a:pPr marL="305435" indent="-305435"/>
            <a:r>
              <a:rPr lang="en-US" sz="3600">
                <a:ea typeface="+mn-lt"/>
                <a:cs typeface="+mn-lt"/>
              </a:rPr>
              <a:t>var </a:t>
            </a:r>
            <a:r>
              <a:rPr lang="en-US" sz="3600" b="1">
                <a:ea typeface="+mn-lt"/>
                <a:cs typeface="+mn-lt"/>
              </a:rPr>
              <a:t>predictor</a:t>
            </a:r>
            <a:r>
              <a:rPr lang="en-US" sz="3600">
                <a:ea typeface="+mn-lt"/>
                <a:cs typeface="+mn-lt"/>
              </a:rPr>
              <a:t> = classifier.setOutputMode(Regression)</a:t>
            </a:r>
            <a:endParaRPr lang="en-US" sz="3600" dirty="0">
              <a:ea typeface="+mn-lt"/>
              <a:cs typeface="+mn-lt"/>
            </a:endParaRPr>
          </a:p>
          <a:p>
            <a:pPr marL="305435" indent="-305435"/>
            <a:r>
              <a:rPr lang="en-US" sz="3600">
                <a:ea typeface="+mn-lt"/>
                <a:cs typeface="+mn-lt"/>
              </a:rPr>
              <a:t>var </a:t>
            </a:r>
            <a:r>
              <a:rPr lang="en-US" sz="3600" b="1">
                <a:ea typeface="+mn-lt"/>
                <a:cs typeface="+mn-lt"/>
              </a:rPr>
              <a:t>confusionMatrix</a:t>
            </a:r>
            <a:r>
              <a:rPr lang="en-US" sz="3600">
                <a:ea typeface="+mn-lt"/>
                <a:cs typeface="+mn-lt"/>
              </a:rPr>
              <a:t> = classifier.confusionMatrix()</a:t>
            </a:r>
            <a:endParaRPr lang="en-US" sz="3600"/>
          </a:p>
          <a:p>
            <a:pPr marL="305435" indent="-305435"/>
            <a:r>
              <a:rPr lang="en-US" sz="3600">
                <a:ea typeface="+mn-lt"/>
                <a:cs typeface="+mn-lt"/>
              </a:rPr>
              <a:t>var </a:t>
            </a:r>
            <a:r>
              <a:rPr lang="en-US" sz="3600" b="1">
                <a:ea typeface="+mn-lt"/>
                <a:cs typeface="+mn-lt"/>
              </a:rPr>
              <a:t>accuracy</a:t>
            </a:r>
            <a:r>
              <a:rPr lang="en-US" sz="3600">
                <a:ea typeface="+mn-lt"/>
                <a:cs typeface="+mn-lt"/>
              </a:rPr>
              <a:t> = confusionMatrix.accuracy()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677119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96429"/>
            <a:ext cx="10993549" cy="8105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  <a:t>Random Forest REGRESSION:</a:t>
            </a:r>
            <a:b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</a:br>
            <a:r>
              <a:rPr lang="en-US" sz="3600" dirty="0">
                <a:solidFill>
                  <a:schemeClr val="tx1"/>
                </a:solidFill>
              </a:rPr>
              <a:t>   I.   across space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50CAF0-BCAE-4F94-A6D7-30188CCE5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26" y="1773895"/>
            <a:ext cx="7547058" cy="402335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25192-3960-494D-B28E-ADB523E0D9A8}"/>
              </a:ext>
            </a:extLst>
          </p:cNvPr>
          <p:cNvSpPr txBox="1"/>
          <p:nvPr/>
        </p:nvSpPr>
        <p:spPr>
          <a:xfrm>
            <a:off x="8119979" y="1983874"/>
            <a:ext cx="383941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// </a:t>
            </a:r>
            <a:r>
              <a:rPr lang="en-US" b="1" dirty="0">
                <a:ea typeface="+mn-lt"/>
                <a:cs typeface="+mn-lt"/>
              </a:rPr>
              <a:t>PREDICTION FOR 2018 </a:t>
            </a:r>
            <a:r>
              <a:rPr lang="en-US" b="1">
                <a:ea typeface="+mn-lt"/>
                <a:cs typeface="+mn-lt"/>
              </a:rPr>
              <a:t>YEAR:</a:t>
            </a:r>
            <a:endParaRPr lang="en-US" b="1"/>
          </a:p>
          <a:p>
            <a:r>
              <a:rPr lang="en-US" b="1">
                <a:ea typeface="+mn-lt"/>
                <a:cs typeface="+mn-lt"/>
              </a:rPr>
              <a:t>var</a:t>
            </a:r>
            <a:r>
              <a:rPr lang="en-US">
                <a:ea typeface="+mn-lt"/>
                <a:cs typeface="+mn-lt"/>
              </a:rPr>
              <a:t> predict_2018 = landsat8_2018.select(bands).classify(predictor_all_data);</a:t>
            </a:r>
            <a:endParaRPr lang="en-US"/>
          </a:p>
          <a:p>
            <a:endParaRPr lang="en-US" dirty="0"/>
          </a:p>
          <a:p>
            <a:r>
              <a:rPr lang="en-US">
                <a:ea typeface="+mn-lt"/>
                <a:cs typeface="+mn-lt"/>
              </a:rPr>
              <a:t>// </a:t>
            </a:r>
            <a:r>
              <a:rPr lang="en-US" b="1">
                <a:ea typeface="+mn-lt"/>
                <a:cs typeface="+mn-lt"/>
              </a:rPr>
              <a:t>NDVI_2018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var ndvi_2018 = landsat8_2018.normalizedDifference(['B5', 'B4']);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9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tree, flower, rain&#10;&#10;Description automatically generated">
            <a:extLst>
              <a:ext uri="{FF2B5EF4-FFF2-40B4-BE49-F238E27FC236}">
                <a16:creationId xmlns:a16="http://schemas.microsoft.com/office/drawing/2014/main" id="{881D43A8-2C4F-4CE5-A064-E66D26885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33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CE6EC-A698-4AE4-9F8D-66249644C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749" y="817646"/>
            <a:ext cx="4017364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>
                <a:solidFill>
                  <a:srgbClr val="FFFFFF"/>
                </a:solidFill>
              </a:rPr>
              <a:t>Predicted </a:t>
            </a:r>
            <a:r>
              <a:rPr lang="en-US" sz="3100" b="1" dirty="0">
                <a:ea typeface="+mj-lt"/>
                <a:cs typeface="+mj-lt"/>
              </a:rPr>
              <a:t> NO2  2018</a:t>
            </a:r>
            <a:br>
              <a:rPr lang="en-US" sz="3100" b="1" dirty="0">
                <a:ea typeface="+mj-lt"/>
                <a:cs typeface="+mj-lt"/>
              </a:rPr>
            </a:br>
            <a:r>
              <a:rPr lang="en-US" sz="3100" b="1" dirty="0">
                <a:solidFill>
                  <a:srgbClr val="FFFFFF"/>
                </a:solidFill>
              </a:rPr>
              <a:t>&amp;  </a:t>
            </a:r>
            <a:r>
              <a:rPr lang="en-US" sz="3100" dirty="0">
                <a:ea typeface="+mj-lt"/>
                <a:cs typeface="+mj-lt"/>
              </a:rPr>
              <a:t>NDVI 2018</a:t>
            </a:r>
            <a:endParaRPr lang="en-US" sz="3100" b="1" dirty="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926179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3A336-83FF-4EA1-9517-BF0DDAFB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9" y="536995"/>
            <a:ext cx="10993549" cy="810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  <a:t>Prediction 2018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248F26A-4004-4860-9F51-C1BF38BD5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43" y="1360987"/>
            <a:ext cx="11344003" cy="5202302"/>
          </a:xfrm>
        </p:spPr>
      </p:pic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644826-62D0-48C9-A50C-DE836CF8D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92" y="1856656"/>
            <a:ext cx="3256831" cy="36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43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4D6DDB-133E-44E2-B636-39185D690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AA5B70-631E-4F47-874A-FBE55E5170D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F1C31AD-A7B7-4945-9E95-3D67796743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</Words>
  <Application>Microsoft Office PowerPoint</Application>
  <PresentationFormat>Widescreen</PresentationFormat>
  <Paragraphs>15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Dividend</vt:lpstr>
      <vt:lpstr>NO2 Prediction by using Machine Learning Regression Analyses in Google EE</vt:lpstr>
      <vt:lpstr>Tech Requirements:  CONNECTION TO INTERNET</vt:lpstr>
      <vt:lpstr>Nitrogen Dioxide (NO2) air pollution</vt:lpstr>
      <vt:lpstr>Study Area:  Los Angeles, US</vt:lpstr>
      <vt:lpstr>PowerPoint Presentation</vt:lpstr>
      <vt:lpstr>Regression workFlow:WorkflowWorkflow </vt:lpstr>
      <vt:lpstr>Random Forest REGRESSION:    I.   across space</vt:lpstr>
      <vt:lpstr>Predicted  NO2  2018 &amp;  NDVI 2018</vt:lpstr>
      <vt:lpstr>Prediction 2018</vt:lpstr>
      <vt:lpstr>NO2  Prediction 2018</vt:lpstr>
      <vt:lpstr>Model accuracy:</vt:lpstr>
      <vt:lpstr>Prediction 2018 - 2015</vt:lpstr>
      <vt:lpstr>Random Forest REGRESSION:    Ii.   across time</vt:lpstr>
      <vt:lpstr>Prediction over time</vt:lpstr>
      <vt:lpstr>Time series  2018 – 2014  specific power plants locations</vt:lpstr>
      <vt:lpstr>Prediction - Power plants</vt:lpstr>
      <vt:lpstr>Prediction - Power plants</vt:lpstr>
      <vt:lpstr>Development: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/>
  <cp:lastModifiedBy/>
  <cp:revision>600</cp:revision>
  <dcterms:created xsi:type="dcterms:W3CDTF">2020-06-30T21:55:23Z</dcterms:created>
  <dcterms:modified xsi:type="dcterms:W3CDTF">2020-07-06T02:54:28Z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